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9" r:id="rId2"/>
    <p:sldId id="270" r:id="rId3"/>
    <p:sldId id="271" r:id="rId4"/>
    <p:sldId id="272" r:id="rId5"/>
    <p:sldId id="273" r:id="rId6"/>
    <p:sldId id="278" r:id="rId7"/>
    <p:sldId id="279" r:id="rId8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A7EA62-7F16-4CB7-991F-481EC7285FAB}" type="datetime1">
              <a:rPr lang="nl-NL" smtClean="0"/>
              <a:t>28-5-2020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0B181-B287-4664-934A-2A92FE5208D3}" type="datetime1">
              <a:rPr lang="nl-NL" smtClean="0"/>
              <a:pPr/>
              <a:t>28-5-2020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458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een kaart </a:t>
            </a:r>
            <a:r>
              <a:rPr lang="nl-NL" noProof="0" dirty="0"/>
              <a:t>van</a:t>
            </a:r>
            <a:r>
              <a:rPr lang="nl-NL" dirty="0"/>
              <a:t> uw land bij.</a:t>
            </a:r>
          </a:p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een afbeelding bij van een van de geografische kenmerken van uw land.</a:t>
            </a:r>
          </a:p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Voeg een afbeelding bij van een van de seizoenen in uw land.</a:t>
            </a:r>
          </a:p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Voeg een afbeelding bij van een dier of plant uit uw land.</a:t>
            </a:r>
          </a:p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Voeg een afbeelding bij van een dier of plant uit uw land.</a:t>
            </a:r>
          </a:p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9158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Voeg een afbeelding bij van een dier of plant uit uw land.</a:t>
            </a:r>
          </a:p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27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nl-NL" noProof="0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5191C8-A2B1-49CE-A078-11157D4B8C87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A0FDB5-9A82-4DE1-BB70-E4078F25E738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11A56D-DE08-4FCF-8979-40308BF962AD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E88D0F-0930-4C97-BAC4-1D1E821C34FB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35FC9B-65E0-412F-BDE8-2D0DB1ACB425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BA40D1-1C8C-4090-AB93-2BBA10B353FD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E35D29-A618-4C80-894B-570CB08F84AC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87E39D-5BD9-48C1-A7DA-8FECE1A682FD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483E3-E983-4F37-A618-551D58B9F4F8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96AE9-E978-4E34-A486-C8D69E37F255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D5962-98A6-4BCC-9DFE-7F12E8C57C61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nl-NL" sz="2400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339A7C1-7D7B-48FC-A6CE-E8A942359131}" type="datetime1">
              <a:rPr lang="nl-NL" noProof="0" smtClean="0"/>
              <a:t>28-5-2020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Uitleg rekenopdrachten 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/>
              <a:t>Hoofdstuk 8  (10, 16, 32, 34)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Opdracht 10 (</a:t>
            </a:r>
            <a:r>
              <a:rPr lang="nl-NL" dirty="0" err="1"/>
              <a:t>blz</a:t>
            </a:r>
            <a:r>
              <a:rPr lang="nl-NL" dirty="0"/>
              <a:t> 227)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nl-NL" dirty="0"/>
              <a:t>In het rekenvoorbeeld wordt gegeven dat het nationaal inkomen van Nederland € 680 miljard is.</a:t>
            </a:r>
          </a:p>
          <a:p>
            <a:pPr rtl="0"/>
            <a:r>
              <a:rPr lang="nl-NL" dirty="0"/>
              <a:t>Bij een import of exportquote is het nationaal inkomen 100%</a:t>
            </a:r>
          </a:p>
          <a:p>
            <a:r>
              <a:rPr lang="nl-NL" dirty="0"/>
              <a:t>De uitvoerwaarde is € 540 miljard</a:t>
            </a:r>
          </a:p>
          <a:p>
            <a:r>
              <a:rPr lang="nl-NL" dirty="0"/>
              <a:t>Beide getallen zijn miljarden, die mag ik wegstrepen.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rtl="0"/>
            <a:r>
              <a:rPr lang="nl-NL" dirty="0"/>
              <a:t>Gebruik je rekenmachine    100 : 680 x 540 = 79,4%</a:t>
            </a:r>
          </a:p>
          <a:p>
            <a:pPr rtl="0"/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B00C1D1-5D7D-45E9-B872-0CA612CBF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3553"/>
              </p:ext>
            </p:extLst>
          </p:nvPr>
        </p:nvGraphicFramePr>
        <p:xfrm>
          <a:off x="1485900" y="4581128"/>
          <a:ext cx="4968552" cy="9361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17361465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56760358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844040690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€ 680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€ 1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€ 540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97504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08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Opdracht 16 (</a:t>
            </a:r>
            <a:r>
              <a:rPr lang="nl-NL" dirty="0" err="1"/>
              <a:t>blz</a:t>
            </a:r>
            <a:r>
              <a:rPr lang="nl-NL" dirty="0"/>
              <a:t> 229)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10117717" cy="434340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Drie landen hebben een eigen basisprijs exclusief btw en een eigen btw percentage. Maak dus ook per land een tabel.</a:t>
            </a:r>
          </a:p>
          <a:p>
            <a:pPr rtl="0"/>
            <a:r>
              <a:rPr lang="nl-NL" dirty="0"/>
              <a:t>Nederland		Duitsland			Luxemburg</a:t>
            </a:r>
          </a:p>
          <a:p>
            <a:pPr rtl="0"/>
            <a:endParaRPr lang="nl-NL" dirty="0"/>
          </a:p>
          <a:p>
            <a:pPr rtl="0"/>
            <a:endParaRPr lang="nl-NL" dirty="0"/>
          </a:p>
          <a:p>
            <a:pPr rtl="0"/>
            <a:endParaRPr lang="nl-NL" dirty="0"/>
          </a:p>
          <a:p>
            <a:pPr rtl="0"/>
            <a:r>
              <a:rPr lang="nl-NL" dirty="0"/>
              <a:t>Hoewel Nederland de laagste prijs heeft exclusief btw, is de laptop in Luxemburg het goedkoopst inclusief btw.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2536E33-2FE9-482E-808B-B3BC12853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48560"/>
              </p:ext>
            </p:extLst>
          </p:nvPr>
        </p:nvGraphicFramePr>
        <p:xfrm>
          <a:off x="1557909" y="3229002"/>
          <a:ext cx="2880321" cy="848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val="331305999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479179508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704112798"/>
                    </a:ext>
                  </a:extLst>
                </a:gridCol>
              </a:tblGrid>
              <a:tr h="424035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€ 1.100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98312"/>
                  </a:ext>
                </a:extLst>
              </a:tr>
              <a:tr h="424035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2332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6CB5CC1-605D-4F98-A2E3-9B53FA768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65641"/>
              </p:ext>
            </p:extLst>
          </p:nvPr>
        </p:nvGraphicFramePr>
        <p:xfrm>
          <a:off x="5014291" y="3229002"/>
          <a:ext cx="2880321" cy="848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val="331305999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479179508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704112798"/>
                    </a:ext>
                  </a:extLst>
                </a:gridCol>
              </a:tblGrid>
              <a:tr h="424035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€ 1.110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98312"/>
                  </a:ext>
                </a:extLst>
              </a:tr>
              <a:tr h="424035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2332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82936C5-B010-49A0-9933-4795F7DFB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3725"/>
              </p:ext>
            </p:extLst>
          </p:nvPr>
        </p:nvGraphicFramePr>
        <p:xfrm>
          <a:off x="8470674" y="3229002"/>
          <a:ext cx="2880321" cy="848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val="331305999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479179508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704112798"/>
                    </a:ext>
                  </a:extLst>
                </a:gridCol>
              </a:tblGrid>
              <a:tr h="424035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€ 1.120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98312"/>
                  </a:ext>
                </a:extLst>
              </a:tr>
              <a:tr h="424035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2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Opdracht 32 (</a:t>
            </a:r>
            <a:r>
              <a:rPr lang="nl-NL" dirty="0" err="1"/>
              <a:t>blz</a:t>
            </a:r>
            <a:r>
              <a:rPr lang="nl-NL" dirty="0"/>
              <a:t> 236)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7957478" cy="4343400"/>
          </a:xfrm>
        </p:spPr>
        <p:txBody>
          <a:bodyPr rtlCol="0"/>
          <a:lstStyle/>
          <a:p>
            <a:pPr rtl="0"/>
            <a:r>
              <a:rPr lang="nl-NL" dirty="0"/>
              <a:t>Gebruik voor deze opgave de EXP knop op je rekenmachine. Vervang het woord miljoen door EXP6 en het woord miljard door EXP9</a:t>
            </a:r>
          </a:p>
          <a:p>
            <a:pPr rtl="0"/>
            <a:r>
              <a:rPr lang="nl-NL" dirty="0"/>
              <a:t>Denk aan de afronding op hele euro!</a:t>
            </a:r>
          </a:p>
          <a:p>
            <a:r>
              <a:rPr lang="nl-NL" dirty="0"/>
              <a:t>Luxemburg   50 miljard : 521000 =  € 95.969</a:t>
            </a:r>
          </a:p>
          <a:p>
            <a:r>
              <a:rPr lang="nl-NL" dirty="0"/>
              <a:t>Bangladesh  530,5 miljard : 166,2 miljoen = € 3.192</a:t>
            </a:r>
          </a:p>
          <a:p>
            <a:r>
              <a:rPr lang="nl-NL" dirty="0">
                <a:sym typeface="Wingdings" panose="05000000000000000000" pitchFamily="2" charset="2"/>
              </a:rPr>
              <a:t> rekenmachine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530,5 EXP 9  :  166,2 EXP 6 =</a:t>
            </a:r>
          </a:p>
          <a:p>
            <a:r>
              <a:rPr lang="nl-NL" dirty="0">
                <a:sym typeface="Wingdings" panose="05000000000000000000" pitchFamily="2" charset="2"/>
              </a:rPr>
              <a:t>Malawi  13,8 miljard : 17,3 miljoen = </a:t>
            </a:r>
            <a:r>
              <a:rPr lang="nl-NL" dirty="0"/>
              <a:t>€ 798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A2FF64-6C7F-4891-B62D-BE4D55082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780" y="2420888"/>
            <a:ext cx="2514600" cy="3429000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A304CD2D-E23F-4781-AB50-F07DD5B09361}"/>
              </a:ext>
            </a:extLst>
          </p:cNvPr>
          <p:cNvSpPr/>
          <p:nvPr/>
        </p:nvSpPr>
        <p:spPr>
          <a:xfrm rot="18199636">
            <a:off x="9852524" y="5576962"/>
            <a:ext cx="975842" cy="86816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Opdracht 34 (</a:t>
            </a:r>
            <a:r>
              <a:rPr lang="nl-NL" dirty="0" err="1"/>
              <a:t>blz</a:t>
            </a:r>
            <a:r>
              <a:rPr lang="nl-NL" dirty="0"/>
              <a:t> 237)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10189725" cy="4343400"/>
          </a:xfrm>
        </p:spPr>
        <p:txBody>
          <a:bodyPr rtlCol="0">
            <a:normAutofit lnSpcReduction="10000"/>
          </a:bodyPr>
          <a:lstStyle/>
          <a:p>
            <a:r>
              <a:rPr lang="nl-NL" dirty="0"/>
              <a:t>Hoeveel geld hebben de armste en de rijkste 10% van de bevolking van Malawi? Het nationaal inkomen is  € 13,8 miljard</a:t>
            </a:r>
          </a:p>
          <a:p>
            <a:pPr rtl="0"/>
            <a:r>
              <a:rPr lang="nl-NL" dirty="0"/>
              <a:t>10% van 17,3 miljoen inwoners is 1,73 miljoen</a:t>
            </a:r>
          </a:p>
          <a:p>
            <a:pPr marL="45720" indent="0" rtl="0">
              <a:buNone/>
            </a:pPr>
            <a:r>
              <a:rPr lang="nl-NL" dirty="0"/>
              <a:t>De armste groep heeft 3% van het nationaal inkomen</a:t>
            </a:r>
          </a:p>
          <a:p>
            <a:pPr marL="45720" indent="0" rtl="0">
              <a:buNone/>
            </a:pPr>
            <a:endParaRPr lang="nl-NL" dirty="0"/>
          </a:p>
          <a:p>
            <a:pPr marL="45720" indent="0" rtl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dirty="0"/>
              <a:t>Er is dus €  0,414 miljard beschikbaar voor 1,73 miljoen mensen</a:t>
            </a:r>
          </a:p>
          <a:p>
            <a:pPr marL="45720" indent="0">
              <a:buNone/>
            </a:pPr>
            <a:r>
              <a:rPr lang="nl-NL" dirty="0"/>
              <a:t>Rekenmachine    0,414 EXP9 : 1,73 EXP6 = € 239,06</a:t>
            </a:r>
          </a:p>
          <a:p>
            <a:pPr marL="45720" indent="0" rtl="0">
              <a:buNone/>
            </a:pPr>
            <a:r>
              <a:rPr lang="nl-NL" dirty="0"/>
              <a:t>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56108C4-8B94-406D-A25C-C50FE2C93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561455"/>
              </p:ext>
            </p:extLst>
          </p:nvPr>
        </p:nvGraphicFramePr>
        <p:xfrm>
          <a:off x="1629916" y="3789040"/>
          <a:ext cx="5760639" cy="792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20213">
                  <a:extLst>
                    <a:ext uri="{9D8B030D-6E8A-4147-A177-3AD203B41FA5}">
                      <a16:colId xmlns:a16="http://schemas.microsoft.com/office/drawing/2014/main" val="4168139247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4214287700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4165379660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€ 13,8 miljard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€ 0,414 miljard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52586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12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Opdracht 34 (</a:t>
            </a:r>
            <a:r>
              <a:rPr lang="nl-NL" dirty="0" err="1"/>
              <a:t>blz</a:t>
            </a:r>
            <a:r>
              <a:rPr lang="nl-NL" dirty="0"/>
              <a:t> 237)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10189725" cy="4343400"/>
          </a:xfrm>
        </p:spPr>
        <p:txBody>
          <a:bodyPr rtlCol="0">
            <a:normAutofit/>
          </a:bodyPr>
          <a:lstStyle/>
          <a:p>
            <a:r>
              <a:rPr lang="nl-NL" dirty="0"/>
              <a:t>Hoeveel geld hebben de armste en de rijkste 10% van de bevolking van Malawi? Het nationaal inkomen is  € 13,8 miljard</a:t>
            </a:r>
          </a:p>
          <a:p>
            <a:pPr rtl="0"/>
            <a:r>
              <a:rPr lang="nl-NL" dirty="0"/>
              <a:t>10% van 17,3 miljoen inwoners is 1,73 miljoen</a:t>
            </a:r>
          </a:p>
          <a:p>
            <a:pPr marL="45720" indent="0" rtl="0">
              <a:buNone/>
            </a:pPr>
            <a:r>
              <a:rPr lang="nl-NL" dirty="0"/>
              <a:t>De rijkste groep heeft 32% van het nationaal inkomen</a:t>
            </a:r>
          </a:p>
          <a:p>
            <a:pPr marL="45720" indent="0" rtl="0">
              <a:buNone/>
            </a:pPr>
            <a:endParaRPr lang="nl-NL" dirty="0"/>
          </a:p>
          <a:p>
            <a:pPr marL="45720" indent="0" rtl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dirty="0"/>
              <a:t>Er is dus €  4,416 miljard beschikbaar voor 1,73 miljoen mensen</a:t>
            </a:r>
          </a:p>
          <a:p>
            <a:pPr marL="45720" indent="0">
              <a:buNone/>
            </a:pPr>
            <a:r>
              <a:rPr lang="nl-NL" dirty="0"/>
              <a:t>Rekenmachine    4416 EXP9 : 1,73 EXP6 = € 2.552,60 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56108C4-8B94-406D-A25C-C50FE2C93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60516"/>
              </p:ext>
            </p:extLst>
          </p:nvPr>
        </p:nvGraphicFramePr>
        <p:xfrm>
          <a:off x="1629916" y="3789040"/>
          <a:ext cx="5760639" cy="792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20213">
                  <a:extLst>
                    <a:ext uri="{9D8B030D-6E8A-4147-A177-3AD203B41FA5}">
                      <a16:colId xmlns:a16="http://schemas.microsoft.com/office/drawing/2014/main" val="4168139247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4214287700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4165379660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€ 13,8 miljard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€ 4,416 miljard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52586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12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7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Opdracht 34 (</a:t>
            </a:r>
            <a:r>
              <a:rPr lang="nl-NL" dirty="0" err="1"/>
              <a:t>blz</a:t>
            </a:r>
            <a:r>
              <a:rPr lang="nl-NL" dirty="0"/>
              <a:t> 237)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909836" y="1988840"/>
            <a:ext cx="11125830" cy="4343400"/>
          </a:xfrm>
        </p:spPr>
        <p:txBody>
          <a:bodyPr rtlCol="0">
            <a:normAutofit fontScale="92500" lnSpcReduction="10000"/>
          </a:bodyPr>
          <a:lstStyle/>
          <a:p>
            <a:r>
              <a:rPr lang="nl-NL" dirty="0"/>
              <a:t>De armste 10% leeft van gemiddeld € 239,06 per jaar</a:t>
            </a:r>
          </a:p>
          <a:p>
            <a:r>
              <a:rPr lang="nl-NL" dirty="0"/>
              <a:t>Dat is € 239,06 : 365 = € 0,65 per dag, dat is minder dan € 1 per dag.</a:t>
            </a:r>
          </a:p>
          <a:p>
            <a:endParaRPr lang="nl-NL" dirty="0"/>
          </a:p>
          <a:p>
            <a:r>
              <a:rPr lang="nl-NL" dirty="0"/>
              <a:t>Of</a:t>
            </a:r>
          </a:p>
          <a:p>
            <a:endParaRPr lang="nl-NL" dirty="0"/>
          </a:p>
          <a:p>
            <a:r>
              <a:rPr lang="nl-NL" dirty="0"/>
              <a:t>De armste 10% leeft van gemiddeld € 239,06 per jaar</a:t>
            </a:r>
          </a:p>
          <a:p>
            <a:r>
              <a:rPr lang="nl-NL" dirty="0"/>
              <a:t>Ze zouden minimaal 365 x € 1 = € 365 per jaar moeten hebben.</a:t>
            </a:r>
          </a:p>
          <a:p>
            <a:endParaRPr lang="nl-NL" dirty="0"/>
          </a:p>
          <a:p>
            <a:r>
              <a:rPr lang="nl-NL" dirty="0"/>
              <a:t>Het armste deel van Malawi zit dus onder de armoede grens van € 1 per dag </a:t>
            </a:r>
          </a:p>
        </p:txBody>
      </p:sp>
    </p:spTree>
    <p:extLst>
      <p:ext uri="{BB962C8B-B14F-4D97-AF65-F5344CB8AC3E}">
        <p14:creationId xmlns:p14="http://schemas.microsoft.com/office/powerpoint/2010/main" val="36842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e van rapport met alle landen ter werel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884_TF03460629" id="{7805932A-C26B-4BA0-A1F2-78A5FCD84FAE}" vid="{850F0757-BAEA-40F6-A2F4-9C576FB54C1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rapport met alle landen ter wereld</Template>
  <TotalTime>140</TotalTime>
  <Words>556</Words>
  <Application>Microsoft Office PowerPoint</Application>
  <PresentationFormat>Aangepast</PresentationFormat>
  <Paragraphs>91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Presentatie van rapport met alle landen ter wereld</vt:lpstr>
      <vt:lpstr>Uitleg rekenopdrachten </vt:lpstr>
      <vt:lpstr>Opdracht 10 (blz 227)</vt:lpstr>
      <vt:lpstr>Opdracht 16 (blz 229)</vt:lpstr>
      <vt:lpstr>Opdracht 32 (blz 236)</vt:lpstr>
      <vt:lpstr>Opdracht 34 (blz 237)</vt:lpstr>
      <vt:lpstr>Opdracht 34 (blz 237)</vt:lpstr>
      <vt:lpstr>Opdracht 34 (blz 237)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Uitleg rekenopdrachten</dc:title>
  <dc:creator>Seelen, BMJG (Bernard)</dc:creator>
  <cp:lastModifiedBy>Seelen, BMJG (Bernard) </cp:lastModifiedBy>
  <cp:revision>5</cp:revision>
  <dcterms:created xsi:type="dcterms:W3CDTF">2020-05-28T07:40:54Z</dcterms:created>
  <dcterms:modified xsi:type="dcterms:W3CDTF">2020-05-28T10:01:36Z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